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0" r:id="rId1"/>
  </p:sldMasterIdLst>
  <p:sldIdLst>
    <p:sldId id="256" r:id="rId2"/>
    <p:sldId id="262" r:id="rId3"/>
    <p:sldId id="264" r:id="rId4"/>
    <p:sldId id="265" r:id="rId5"/>
    <p:sldId id="273" r:id="rId6"/>
    <p:sldId id="280" r:id="rId7"/>
    <p:sldId id="282" r:id="rId8"/>
    <p:sldId id="284" r:id="rId9"/>
    <p:sldId id="272" r:id="rId10"/>
    <p:sldId id="267" r:id="rId11"/>
    <p:sldId id="269" r:id="rId12"/>
    <p:sldId id="286" r:id="rId13"/>
    <p:sldId id="287" r:id="rId14"/>
    <p:sldId id="291" r:id="rId15"/>
    <p:sldId id="293" r:id="rId16"/>
    <p:sldId id="292" r:id="rId17"/>
    <p:sldId id="295" r:id="rId18"/>
    <p:sldId id="296" r:id="rId19"/>
    <p:sldId id="297" r:id="rId20"/>
    <p:sldId id="299" r:id="rId21"/>
    <p:sldId id="300" r:id="rId22"/>
    <p:sldId id="275" r:id="rId23"/>
    <p:sldId id="258" r:id="rId24"/>
    <p:sldId id="274" r:id="rId25"/>
    <p:sldId id="259" r:id="rId26"/>
    <p:sldId id="303" r:id="rId27"/>
    <p:sldId id="302" r:id="rId28"/>
    <p:sldId id="260" r:id="rId29"/>
    <p:sldId id="304" r:id="rId30"/>
    <p:sldId id="276" r:id="rId31"/>
    <p:sldId id="306" r:id="rId32"/>
    <p:sldId id="307" r:id="rId33"/>
    <p:sldId id="308" r:id="rId34"/>
    <p:sldId id="310" r:id="rId35"/>
    <p:sldId id="312" r:id="rId36"/>
    <p:sldId id="277" r:id="rId37"/>
    <p:sldId id="263" r:id="rId38"/>
    <p:sldId id="316" r:id="rId39"/>
    <p:sldId id="319" r:id="rId40"/>
    <p:sldId id="313" r:id="rId41"/>
    <p:sldId id="315" r:id="rId42"/>
    <p:sldId id="314" r:id="rId43"/>
    <p:sldId id="320" r:id="rId44"/>
    <p:sldId id="322" r:id="rId45"/>
    <p:sldId id="324" r:id="rId46"/>
    <p:sldId id="32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143"/>
    <a:srgbClr val="281650"/>
    <a:srgbClr val="03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8"/>
    <p:restoredTop sz="94721"/>
  </p:normalViewPr>
  <p:slideViewPr>
    <p:cSldViewPr snapToGrid="0" snapToObjects="1">
      <p:cViewPr varScale="1">
        <p:scale>
          <a:sx n="82" d="100"/>
          <a:sy n="82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57631-885C-4F10-A7DD-CE162BF6BF1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112DF1D-B59F-4E3B-A74A-CA2D6DA25448}">
      <dgm:prSet/>
      <dgm:spPr/>
      <dgm:t>
        <a:bodyPr/>
        <a:lstStyle/>
        <a:p>
          <a:pPr>
            <a:defRPr cap="all"/>
          </a:pPr>
          <a:r>
            <a:rPr lang="en-US" dirty="0"/>
            <a:t>Email: liying15@uw.edu</a:t>
          </a:r>
        </a:p>
      </dgm:t>
    </dgm:pt>
    <dgm:pt modelId="{39ED4000-ECB5-470C-9BFF-AEB09AA6D7C2}" type="parTrans" cxnId="{0E3700D9-6B4B-4994-A57F-34C74D15AFE3}">
      <dgm:prSet/>
      <dgm:spPr/>
      <dgm:t>
        <a:bodyPr/>
        <a:lstStyle/>
        <a:p>
          <a:endParaRPr lang="en-US"/>
        </a:p>
      </dgm:t>
    </dgm:pt>
    <dgm:pt modelId="{16C60D63-6C30-4294-A660-B7DFF422BF27}" type="sibTrans" cxnId="{0E3700D9-6B4B-4994-A57F-34C74D15AFE3}">
      <dgm:prSet/>
      <dgm:spPr/>
      <dgm:t>
        <a:bodyPr/>
        <a:lstStyle/>
        <a:p>
          <a:endParaRPr lang="en-US"/>
        </a:p>
      </dgm:t>
    </dgm:pt>
    <dgm:pt modelId="{3EBE35DD-66F1-4DCB-B5C0-0E3CB2D4A590}">
      <dgm:prSet/>
      <dgm:spPr/>
      <dgm:t>
        <a:bodyPr/>
        <a:lstStyle/>
        <a:p>
          <a:pPr>
            <a:defRPr cap="all"/>
          </a:pPr>
          <a:r>
            <a:rPr lang="en-US"/>
            <a:t>Twitter:  @LiyingWang10</a:t>
          </a:r>
        </a:p>
      </dgm:t>
    </dgm:pt>
    <dgm:pt modelId="{F21844F5-A9E2-4036-BD32-4A396478DBFD}" type="parTrans" cxnId="{1A8B353E-CA1E-4435-BD1E-B185A44B7BD9}">
      <dgm:prSet/>
      <dgm:spPr/>
      <dgm:t>
        <a:bodyPr/>
        <a:lstStyle/>
        <a:p>
          <a:endParaRPr lang="en-US"/>
        </a:p>
      </dgm:t>
    </dgm:pt>
    <dgm:pt modelId="{9BAA22FF-1D2A-4671-9AAD-63C7A2BC12C9}" type="sibTrans" cxnId="{1A8B353E-CA1E-4435-BD1E-B185A44B7BD9}">
      <dgm:prSet/>
      <dgm:spPr/>
      <dgm:t>
        <a:bodyPr/>
        <a:lstStyle/>
        <a:p>
          <a:endParaRPr lang="en-US"/>
        </a:p>
      </dgm:t>
    </dgm:pt>
    <dgm:pt modelId="{70C3258C-1B56-4361-B945-EEC2BA599C0A}" type="pres">
      <dgm:prSet presAssocID="{70F57631-885C-4F10-A7DD-CE162BF6BF1E}" presName="root" presStyleCnt="0">
        <dgm:presLayoutVars>
          <dgm:dir/>
          <dgm:resizeHandles val="exact"/>
        </dgm:presLayoutVars>
      </dgm:prSet>
      <dgm:spPr/>
    </dgm:pt>
    <dgm:pt modelId="{8423A985-0AD2-4370-9DB3-BF5CDDFD518A}" type="pres">
      <dgm:prSet presAssocID="{5112DF1D-B59F-4E3B-A74A-CA2D6DA25448}" presName="compNode" presStyleCnt="0"/>
      <dgm:spPr/>
    </dgm:pt>
    <dgm:pt modelId="{79061C54-7BA6-4BC3-A202-74C83E9391C6}" type="pres">
      <dgm:prSet presAssocID="{5112DF1D-B59F-4E3B-A74A-CA2D6DA25448}" presName="iconBgRect" presStyleLbl="bgShp" presStyleIdx="0" presStyleCnt="2"/>
      <dgm:spPr/>
    </dgm:pt>
    <dgm:pt modelId="{882F6F11-CC95-4B24-B8CB-37685719B2D6}" type="pres">
      <dgm:prSet presAssocID="{5112DF1D-B59F-4E3B-A74A-CA2D6DA254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2385D00-981A-42E2-85D1-D9B9BAC01C3E}" type="pres">
      <dgm:prSet presAssocID="{5112DF1D-B59F-4E3B-A74A-CA2D6DA25448}" presName="spaceRect" presStyleCnt="0"/>
      <dgm:spPr/>
    </dgm:pt>
    <dgm:pt modelId="{1697A405-0CA7-4E42-A4A8-4AD7B983AE12}" type="pres">
      <dgm:prSet presAssocID="{5112DF1D-B59F-4E3B-A74A-CA2D6DA25448}" presName="textRect" presStyleLbl="revTx" presStyleIdx="0" presStyleCnt="2">
        <dgm:presLayoutVars>
          <dgm:chMax val="1"/>
          <dgm:chPref val="1"/>
        </dgm:presLayoutVars>
      </dgm:prSet>
      <dgm:spPr/>
    </dgm:pt>
    <dgm:pt modelId="{F2036B9A-0CE2-4BEE-8C78-4AA5A241FB53}" type="pres">
      <dgm:prSet presAssocID="{16C60D63-6C30-4294-A660-B7DFF422BF27}" presName="sibTrans" presStyleCnt="0"/>
      <dgm:spPr/>
    </dgm:pt>
    <dgm:pt modelId="{CBAE2347-6DB7-43E6-B78B-B51DD5290526}" type="pres">
      <dgm:prSet presAssocID="{3EBE35DD-66F1-4DCB-B5C0-0E3CB2D4A590}" presName="compNode" presStyleCnt="0"/>
      <dgm:spPr/>
    </dgm:pt>
    <dgm:pt modelId="{975014F0-357B-4BB0-8C1D-60501194ACEA}" type="pres">
      <dgm:prSet presAssocID="{3EBE35DD-66F1-4DCB-B5C0-0E3CB2D4A590}" presName="iconBgRect" presStyleLbl="bgShp" presStyleIdx="1" presStyleCnt="2"/>
      <dgm:spPr/>
    </dgm:pt>
    <dgm:pt modelId="{20D2C0BE-A598-4FBB-A3DB-3045D8130A0D}" type="pres">
      <dgm:prSet presAssocID="{3EBE35DD-66F1-4DCB-B5C0-0E3CB2D4A5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1897E5C4-300B-4908-B5FB-DC13B78D2740}" type="pres">
      <dgm:prSet presAssocID="{3EBE35DD-66F1-4DCB-B5C0-0E3CB2D4A590}" presName="spaceRect" presStyleCnt="0"/>
      <dgm:spPr/>
    </dgm:pt>
    <dgm:pt modelId="{1258B362-9EF9-4BCB-BD6A-098A8F00029E}" type="pres">
      <dgm:prSet presAssocID="{3EBE35DD-66F1-4DCB-B5C0-0E3CB2D4A59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0BBE1A-1BC7-4B8C-BCB2-34CB14FDA00D}" type="presOf" srcId="{3EBE35DD-66F1-4DCB-B5C0-0E3CB2D4A590}" destId="{1258B362-9EF9-4BCB-BD6A-098A8F00029E}" srcOrd="0" destOrd="0" presId="urn:microsoft.com/office/officeart/2018/5/layout/IconCircleLabelList"/>
    <dgm:cxn modelId="{B0C2BA1E-41B0-4B6F-AEA6-77C433019CEA}" type="presOf" srcId="{70F57631-885C-4F10-A7DD-CE162BF6BF1E}" destId="{70C3258C-1B56-4361-B945-EEC2BA599C0A}" srcOrd="0" destOrd="0" presId="urn:microsoft.com/office/officeart/2018/5/layout/IconCircleLabelList"/>
    <dgm:cxn modelId="{1A8B353E-CA1E-4435-BD1E-B185A44B7BD9}" srcId="{70F57631-885C-4F10-A7DD-CE162BF6BF1E}" destId="{3EBE35DD-66F1-4DCB-B5C0-0E3CB2D4A590}" srcOrd="1" destOrd="0" parTransId="{F21844F5-A9E2-4036-BD32-4A396478DBFD}" sibTransId="{9BAA22FF-1D2A-4671-9AAD-63C7A2BC12C9}"/>
    <dgm:cxn modelId="{42E57973-F567-4BF6-AA5C-87F246227C4D}" type="presOf" srcId="{5112DF1D-B59F-4E3B-A74A-CA2D6DA25448}" destId="{1697A405-0CA7-4E42-A4A8-4AD7B983AE12}" srcOrd="0" destOrd="0" presId="urn:microsoft.com/office/officeart/2018/5/layout/IconCircleLabelList"/>
    <dgm:cxn modelId="{0E3700D9-6B4B-4994-A57F-34C74D15AFE3}" srcId="{70F57631-885C-4F10-A7DD-CE162BF6BF1E}" destId="{5112DF1D-B59F-4E3B-A74A-CA2D6DA25448}" srcOrd="0" destOrd="0" parTransId="{39ED4000-ECB5-470C-9BFF-AEB09AA6D7C2}" sibTransId="{16C60D63-6C30-4294-A660-B7DFF422BF27}"/>
    <dgm:cxn modelId="{82B87F7C-0FA7-4DB4-B5B6-94C09B2362DB}" type="presParOf" srcId="{70C3258C-1B56-4361-B945-EEC2BA599C0A}" destId="{8423A985-0AD2-4370-9DB3-BF5CDDFD518A}" srcOrd="0" destOrd="0" presId="urn:microsoft.com/office/officeart/2018/5/layout/IconCircleLabelList"/>
    <dgm:cxn modelId="{181B246B-008E-4421-8341-B15E8E2C4EB9}" type="presParOf" srcId="{8423A985-0AD2-4370-9DB3-BF5CDDFD518A}" destId="{79061C54-7BA6-4BC3-A202-74C83E9391C6}" srcOrd="0" destOrd="0" presId="urn:microsoft.com/office/officeart/2018/5/layout/IconCircleLabelList"/>
    <dgm:cxn modelId="{F06245AC-35F2-4D77-917A-E8B9D7372574}" type="presParOf" srcId="{8423A985-0AD2-4370-9DB3-BF5CDDFD518A}" destId="{882F6F11-CC95-4B24-B8CB-37685719B2D6}" srcOrd="1" destOrd="0" presId="urn:microsoft.com/office/officeart/2018/5/layout/IconCircleLabelList"/>
    <dgm:cxn modelId="{19FF7074-BC12-456A-9E85-5EA05D4021A4}" type="presParOf" srcId="{8423A985-0AD2-4370-9DB3-BF5CDDFD518A}" destId="{22385D00-981A-42E2-85D1-D9B9BAC01C3E}" srcOrd="2" destOrd="0" presId="urn:microsoft.com/office/officeart/2018/5/layout/IconCircleLabelList"/>
    <dgm:cxn modelId="{B53BF91D-D448-46A4-943B-72CF959CE5BB}" type="presParOf" srcId="{8423A985-0AD2-4370-9DB3-BF5CDDFD518A}" destId="{1697A405-0CA7-4E42-A4A8-4AD7B983AE12}" srcOrd="3" destOrd="0" presId="urn:microsoft.com/office/officeart/2018/5/layout/IconCircleLabelList"/>
    <dgm:cxn modelId="{D82AEEA0-925A-4962-BDFE-A539DDF1D43C}" type="presParOf" srcId="{70C3258C-1B56-4361-B945-EEC2BA599C0A}" destId="{F2036B9A-0CE2-4BEE-8C78-4AA5A241FB53}" srcOrd="1" destOrd="0" presId="urn:microsoft.com/office/officeart/2018/5/layout/IconCircleLabelList"/>
    <dgm:cxn modelId="{D7C151D5-44CD-4F9F-ACEE-174FFDDAD274}" type="presParOf" srcId="{70C3258C-1B56-4361-B945-EEC2BA599C0A}" destId="{CBAE2347-6DB7-43E6-B78B-B51DD5290526}" srcOrd="2" destOrd="0" presId="urn:microsoft.com/office/officeart/2018/5/layout/IconCircleLabelList"/>
    <dgm:cxn modelId="{DC43FE53-F657-43D0-A271-B6208104C72F}" type="presParOf" srcId="{CBAE2347-6DB7-43E6-B78B-B51DD5290526}" destId="{975014F0-357B-4BB0-8C1D-60501194ACEA}" srcOrd="0" destOrd="0" presId="urn:microsoft.com/office/officeart/2018/5/layout/IconCircleLabelList"/>
    <dgm:cxn modelId="{9559A53B-2531-495F-982E-5029C8489CF3}" type="presParOf" srcId="{CBAE2347-6DB7-43E6-B78B-B51DD5290526}" destId="{20D2C0BE-A598-4FBB-A3DB-3045D8130A0D}" srcOrd="1" destOrd="0" presId="urn:microsoft.com/office/officeart/2018/5/layout/IconCircleLabelList"/>
    <dgm:cxn modelId="{324FD2B5-3F6E-40BC-A49D-624C090D4C2E}" type="presParOf" srcId="{CBAE2347-6DB7-43E6-B78B-B51DD5290526}" destId="{1897E5C4-300B-4908-B5FB-DC13B78D2740}" srcOrd="2" destOrd="0" presId="urn:microsoft.com/office/officeart/2018/5/layout/IconCircleLabelList"/>
    <dgm:cxn modelId="{F3FA5AC1-2BB5-413D-9B44-9CD99814979C}" type="presParOf" srcId="{CBAE2347-6DB7-43E6-B78B-B51DD5290526}" destId="{1258B362-9EF9-4BCB-BD6A-098A8F00029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61C54-7BA6-4BC3-A202-74C83E9391C6}">
      <dsp:nvSpPr>
        <dsp:cNvPr id="0" name=""/>
        <dsp:cNvSpPr/>
      </dsp:nvSpPr>
      <dsp:spPr>
        <a:xfrm>
          <a:off x="796750" y="19357"/>
          <a:ext cx="1406812" cy="1406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F6F11-CC95-4B24-B8CB-37685719B2D6}">
      <dsp:nvSpPr>
        <dsp:cNvPr id="0" name=""/>
        <dsp:cNvSpPr/>
      </dsp:nvSpPr>
      <dsp:spPr>
        <a:xfrm>
          <a:off x="1096562" y="319170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7A405-0CA7-4E42-A4A8-4AD7B983AE12}">
      <dsp:nvSpPr>
        <dsp:cNvPr id="0" name=""/>
        <dsp:cNvSpPr/>
      </dsp:nvSpPr>
      <dsp:spPr>
        <a:xfrm>
          <a:off x="347031" y="1864357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Email: liying15@uw.edu</a:t>
          </a:r>
        </a:p>
      </dsp:txBody>
      <dsp:txXfrm>
        <a:off x="347031" y="1864357"/>
        <a:ext cx="2306250" cy="720000"/>
      </dsp:txXfrm>
    </dsp:sp>
    <dsp:sp modelId="{975014F0-357B-4BB0-8C1D-60501194ACEA}">
      <dsp:nvSpPr>
        <dsp:cNvPr id="0" name=""/>
        <dsp:cNvSpPr/>
      </dsp:nvSpPr>
      <dsp:spPr>
        <a:xfrm>
          <a:off x="3506594" y="19357"/>
          <a:ext cx="1406812" cy="1406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2C0BE-A598-4FBB-A3DB-3045D8130A0D}">
      <dsp:nvSpPr>
        <dsp:cNvPr id="0" name=""/>
        <dsp:cNvSpPr/>
      </dsp:nvSpPr>
      <dsp:spPr>
        <a:xfrm>
          <a:off x="3806406" y="319170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8B362-9EF9-4BCB-BD6A-098A8F00029E}">
      <dsp:nvSpPr>
        <dsp:cNvPr id="0" name=""/>
        <dsp:cNvSpPr/>
      </dsp:nvSpPr>
      <dsp:spPr>
        <a:xfrm>
          <a:off x="3056875" y="1864357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Twitter:  @LiyingWang10</a:t>
          </a:r>
        </a:p>
      </dsp:txBody>
      <dsp:txXfrm>
        <a:off x="3056875" y="1864357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3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2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9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3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1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7D7DE-FAD5-7146-9B0B-261CF7E58510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000E-7698-2F45-B10B-6B7EBB6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stamen.com/#terrain/12/37.7706/-122.378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buso.com/2019/01/vector-raster-tale-two-spatial-data-type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raster-vector-geospatial/11-vector-raster-integration/index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gimond.github.io/Spatial/hypothesis-testing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FE24-46C5-A642-80AC-D56980D4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1952786"/>
            <a:ext cx="8834034" cy="2486565"/>
          </a:xfrm>
        </p:spPr>
        <p:txBody>
          <a:bodyPr anchor="ctr">
            <a:no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Making maps and analyzing spatial data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 introduction to using R </a:t>
            </a:r>
            <a:b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 archaeologists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D6AA3-5838-9F42-A4AE-B32CF433D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0996" y="5145278"/>
            <a:ext cx="5523011" cy="913096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Liying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Wang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Workshop,  June 2020</a:t>
            </a:r>
          </a:p>
        </p:txBody>
      </p:sp>
    </p:spTree>
    <p:extLst>
      <p:ext uri="{BB962C8B-B14F-4D97-AF65-F5344CB8AC3E}">
        <p14:creationId xmlns:p14="http://schemas.microsoft.com/office/powerpoint/2010/main" val="160576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68C1-A632-FF4E-9953-06DC88AA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FDD4-3E32-514D-ACEC-0E3C308A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Regional maps: small-scale maps show larger area with a smaller amount of detail, </a:t>
            </a:r>
            <a:r>
              <a:rPr lang="en-US" dirty="0" err="1"/>
              <a:t>eg.</a:t>
            </a:r>
            <a:r>
              <a:rPr lang="en-US" dirty="0"/>
              <a:t> World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Site maps: large-scale maps show smaller area with a greater amount of detail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8AA1-7853-4148-8684-62AA0948A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577651"/>
            <a:ext cx="8375865" cy="2668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rnaturalearth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rnaturalearthdata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world &lt;- </a:t>
            </a:r>
            <a:r>
              <a:rPr lang="en-US" dirty="0" err="1"/>
              <a:t>ne_countries</a:t>
            </a:r>
            <a:r>
              <a:rPr lang="en-US" dirty="0"/>
              <a:t>(scale = "medium", </a:t>
            </a:r>
            <a:r>
              <a:rPr lang="en-US" dirty="0" err="1"/>
              <a:t>returnclass</a:t>
            </a:r>
            <a:r>
              <a:rPr lang="en-US" dirty="0"/>
              <a:t> = "sf") # pulls country data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E679C82E-65FC-F047-A82E-A9FCBA04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4215326"/>
            <a:ext cx="7912100" cy="1651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55284C-2A65-A042-A140-7EC0F4F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Regional map</a:t>
            </a:r>
          </a:p>
        </p:txBody>
      </p:sp>
    </p:spTree>
    <p:extLst>
      <p:ext uri="{BB962C8B-B14F-4D97-AF65-F5344CB8AC3E}">
        <p14:creationId xmlns:p14="http://schemas.microsoft.com/office/powerpoint/2010/main" val="219035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78AA1-7853-4148-8684-62AA0948A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895726"/>
            <a:ext cx="8375865" cy="2668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world) 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geom_sf</a:t>
            </a:r>
            <a:r>
              <a:rPr lang="en-US" dirty="0"/>
              <a:t>() +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theme_minimal</a:t>
            </a:r>
            <a:r>
              <a:rPr lang="en-US" dirty="0"/>
              <a:t>()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FBAD092-DFE7-E245-9EC3-D71372CF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3196956"/>
            <a:ext cx="6007100" cy="30988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FEC21FD-50F2-5447-B6EC-930045CB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1</a:t>
            </a:r>
          </a:p>
        </p:txBody>
      </p:sp>
    </p:spTree>
    <p:extLst>
      <p:ext uri="{BB962C8B-B14F-4D97-AF65-F5344CB8AC3E}">
        <p14:creationId xmlns:p14="http://schemas.microsoft.com/office/powerpoint/2010/main" val="4093030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B23D-B4A6-B843-A3CC-9B24FC806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683" y="480447"/>
            <a:ext cx="4196168" cy="5696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JP_NE_Asia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world) 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geom_sf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coord_sf</a:t>
            </a:r>
            <a:r>
              <a:rPr lang="en-US" dirty="0"/>
              <a:t>(</a:t>
            </a:r>
            <a:r>
              <a:rPr lang="en-US" dirty="0" err="1"/>
              <a:t>xlim</a:t>
            </a:r>
            <a:r>
              <a:rPr lang="en-US" dirty="0"/>
              <a:t> = c(95, 175</a:t>
            </a:r>
          </a:p>
          <a:p>
            <a:pPr marL="0" indent="0">
              <a:buNone/>
            </a:pPr>
            <a:r>
              <a:rPr lang="en-US" dirty="0"/>
              <a:t>                   </a:t>
            </a:r>
            <a:r>
              <a:rPr lang="en-US" dirty="0" err="1"/>
              <a:t>ylim</a:t>
            </a:r>
            <a:r>
              <a:rPr lang="en-US" dirty="0"/>
              <a:t> = c(8, 70), </a:t>
            </a:r>
          </a:p>
          <a:p>
            <a:pPr marL="0" indent="0">
              <a:buNone/>
            </a:pPr>
            <a:r>
              <a:rPr lang="en-US" dirty="0"/>
              <a:t>                   expand = FALSE) +</a:t>
            </a:r>
          </a:p>
          <a:p>
            <a:pPr marL="0" indent="0">
              <a:buNone/>
            </a:pPr>
            <a:r>
              <a:rPr lang="en-US" dirty="0" err="1"/>
              <a:t>scale_x_continuous</a:t>
            </a:r>
            <a:r>
              <a:rPr lang="en-US" dirty="0"/>
              <a:t>(breaks = seq(100, 160, by = 20)) +</a:t>
            </a:r>
          </a:p>
          <a:p>
            <a:pPr marL="0" indent="0">
              <a:buNone/>
            </a:pPr>
            <a:r>
              <a:rPr lang="en-US" dirty="0" err="1"/>
              <a:t>scale_y_continuous</a:t>
            </a:r>
            <a:r>
              <a:rPr lang="en-US" dirty="0"/>
              <a:t>(breaks = seq(20, 65, by = 20)) +</a:t>
            </a:r>
          </a:p>
          <a:p>
            <a:pPr marL="0" indent="0">
              <a:buNone/>
            </a:pPr>
            <a:r>
              <a:rPr lang="en-US" dirty="0"/>
              <a:t>theme(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(),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BE82383-0618-8C43-8329-D48F01AD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1" y="1441345"/>
            <a:ext cx="4237858" cy="403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4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33F9775-4EB6-F945-8918-01C31175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EBBC62-3D25-3947-AD9C-87F6B4765BCB}"/>
              </a:ext>
            </a:extLst>
          </p:cNvPr>
          <p:cNvSpPr txBox="1">
            <a:spLocks/>
          </p:cNvSpPr>
          <p:nvPr/>
        </p:nvSpPr>
        <p:spPr>
          <a:xfrm>
            <a:off x="318683" y="472699"/>
            <a:ext cx="8196668" cy="1141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if we want to label the countries on the map?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EF163A39-18BC-B347-A501-3FA116C0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37" y="999701"/>
            <a:ext cx="5648056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01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2</a:t>
            </a:r>
          </a:p>
        </p:txBody>
      </p:sp>
    </p:spTree>
    <p:extLst>
      <p:ext uri="{BB962C8B-B14F-4D97-AF65-F5344CB8AC3E}">
        <p14:creationId xmlns:p14="http://schemas.microsoft.com/office/powerpoint/2010/main" val="276788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44E5-FCF4-3141-B893-CAD862BD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96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map of a computer&#10;&#10;Description automatically generated">
            <a:extLst>
              <a:ext uri="{FF2B5EF4-FFF2-40B4-BE49-F238E27FC236}">
                <a16:creationId xmlns:a16="http://schemas.microsoft.com/office/drawing/2014/main" id="{934648C3-9109-CA4E-925F-DA4610A81F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6216" y="2057720"/>
            <a:ext cx="6531567" cy="427879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FB1ED-EC7B-AC4A-99E2-81C941FA6C03}"/>
              </a:ext>
            </a:extLst>
          </p:cNvPr>
          <p:cNvSpPr txBox="1">
            <a:spLocks/>
          </p:cNvSpPr>
          <p:nvPr/>
        </p:nvSpPr>
        <p:spPr>
          <a:xfrm>
            <a:off x="1306216" y="6349716"/>
            <a:ext cx="5539675" cy="44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3"/>
              </a:rPr>
              <a:t>http://maps.stamen.com/#terrain/12/37.7706/-122.3782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94A807-7B2D-CE41-ACA5-E1C4EDA02F36}"/>
              </a:ext>
            </a:extLst>
          </p:cNvPr>
          <p:cNvSpPr txBox="1">
            <a:spLocks/>
          </p:cNvSpPr>
          <p:nvPr/>
        </p:nvSpPr>
        <p:spPr>
          <a:xfrm>
            <a:off x="858541" y="2385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Site map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18847-08C0-C840-881A-62349B0034DA}"/>
              </a:ext>
            </a:extLst>
          </p:cNvPr>
          <p:cNvSpPr/>
          <p:nvPr/>
        </p:nvSpPr>
        <p:spPr>
          <a:xfrm>
            <a:off x="858540" y="1331315"/>
            <a:ext cx="7426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get_stamenmap</a:t>
            </a:r>
            <a:r>
              <a:rPr lang="en-US" sz="2400" dirty="0"/>
              <a:t> () function to get terrain map </a:t>
            </a:r>
          </a:p>
        </p:txBody>
      </p:sp>
    </p:spTree>
    <p:extLst>
      <p:ext uri="{BB962C8B-B14F-4D97-AF65-F5344CB8AC3E}">
        <p14:creationId xmlns:p14="http://schemas.microsoft.com/office/powerpoint/2010/main" val="23729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8254-D637-9746-92DC-D8504511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F73E-796F-8446-923D-7FBC9986C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94335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ggmap</a:t>
            </a:r>
            <a:r>
              <a:rPr lang="en-US" sz="2400" dirty="0"/>
              <a:t> is a package to visualize spatial data</a:t>
            </a:r>
          </a:p>
          <a:p>
            <a:pPr marL="0" indent="0">
              <a:buNone/>
            </a:pPr>
            <a:r>
              <a:rPr lang="en-US" sz="2400" dirty="0" err="1"/>
              <a:t>ggmap</a:t>
            </a:r>
            <a:r>
              <a:rPr lang="en-US" sz="2400" dirty="0"/>
              <a:t>(</a:t>
            </a:r>
            <a:r>
              <a:rPr lang="en-US" sz="2400" dirty="0" err="1"/>
              <a:t>get_stamenmap</a:t>
            </a:r>
            <a:r>
              <a:rPr lang="en-US" sz="2400" dirty="0"/>
              <a:t>(</a:t>
            </a:r>
            <a:r>
              <a:rPr lang="en-US" sz="2400" dirty="0" err="1"/>
              <a:t>rbind</a:t>
            </a:r>
            <a:r>
              <a:rPr lang="en-US" sz="2400" dirty="0"/>
              <a:t>(</a:t>
            </a:r>
            <a:r>
              <a:rPr lang="en-US" sz="2400" dirty="0" err="1"/>
              <a:t>as.numeric</a:t>
            </a:r>
            <a:r>
              <a:rPr lang="en-US" sz="2400" dirty="0"/>
              <a:t>(c(135.3, 34.3,                                         136.0, 35))), zoom = 10))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A0604281-5FBE-A14D-A1B0-6FAF375E2A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5506" y="1865742"/>
            <a:ext cx="4324006" cy="4627132"/>
          </a:xfrm>
        </p:spPr>
      </p:pic>
    </p:spTree>
    <p:extLst>
      <p:ext uri="{BB962C8B-B14F-4D97-AF65-F5344CB8AC3E}">
        <p14:creationId xmlns:p14="http://schemas.microsoft.com/office/powerpoint/2010/main" val="351487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D05E-B345-9344-8852-03C19491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4261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To make a site map, we will need to add the locations of site on it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924AB2A-188B-6546-ACF5-FE93DCC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06" y="1821052"/>
            <a:ext cx="5036948" cy="503694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BCFAC6-1FD5-AB4C-A322-195576E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3D1B-4096-8A40-80E4-41C54B2D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0853-6942-3C46-BA0A-7A32CC897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4628"/>
            <a:ext cx="7886700" cy="4470247"/>
          </a:xfrm>
        </p:spPr>
        <p:txBody>
          <a:bodyPr>
            <a:normAutofit/>
          </a:bodyPr>
          <a:lstStyle/>
          <a:p>
            <a:r>
              <a:rPr lang="en-US" dirty="0"/>
              <a:t>Archaeologists deal with spatial data very often and R is a useful tool to manipulate, visualize, and analyze spatial data </a:t>
            </a:r>
          </a:p>
          <a:p>
            <a:r>
              <a:rPr lang="en-US" dirty="0"/>
              <a:t>We make our work transparent and reproducible with R code </a:t>
            </a:r>
          </a:p>
          <a:p>
            <a:r>
              <a:rPr lang="en-US" dirty="0"/>
              <a:t>Three topics are covered</a:t>
            </a:r>
          </a:p>
          <a:p>
            <a:pPr lvl="1"/>
            <a:r>
              <a:rPr lang="en-US" dirty="0"/>
              <a:t>Making maps</a:t>
            </a:r>
          </a:p>
          <a:p>
            <a:pPr lvl="1"/>
            <a:r>
              <a:rPr lang="en-US" dirty="0"/>
              <a:t>spatial data manipulation and visualization </a:t>
            </a:r>
          </a:p>
          <a:p>
            <a:pPr lvl="1"/>
            <a:r>
              <a:rPr lang="en-US" dirty="0"/>
              <a:t>Density analysis and hypothesis testing to test our theory about distributions. </a:t>
            </a:r>
          </a:p>
        </p:txBody>
      </p:sp>
    </p:spTree>
    <p:extLst>
      <p:ext uri="{BB962C8B-B14F-4D97-AF65-F5344CB8AC3E}">
        <p14:creationId xmlns:p14="http://schemas.microsoft.com/office/powerpoint/2010/main" val="172183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3</a:t>
            </a:r>
          </a:p>
        </p:txBody>
      </p:sp>
    </p:spTree>
    <p:extLst>
      <p:ext uri="{BB962C8B-B14F-4D97-AF65-F5344CB8AC3E}">
        <p14:creationId xmlns:p14="http://schemas.microsoft.com/office/powerpoint/2010/main" val="1298079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data for mapping into R</a:t>
            </a:r>
          </a:p>
          <a:p>
            <a:endParaRPr lang="en-US" dirty="0"/>
          </a:p>
          <a:p>
            <a:r>
              <a:rPr lang="en-US" dirty="0"/>
              <a:t>Making regional map</a:t>
            </a:r>
          </a:p>
          <a:p>
            <a:endParaRPr lang="en-US" dirty="0"/>
          </a:p>
          <a:p>
            <a:r>
              <a:rPr lang="en-US" dirty="0"/>
              <a:t>Making site map</a:t>
            </a:r>
          </a:p>
        </p:txBody>
      </p:sp>
    </p:spTree>
    <p:extLst>
      <p:ext uri="{BB962C8B-B14F-4D97-AF65-F5344CB8AC3E}">
        <p14:creationId xmlns:p14="http://schemas.microsoft.com/office/powerpoint/2010/main" val="116729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2: Spatial data manipulation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1670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ame&#10;&#10;Description automatically generated">
            <a:extLst>
              <a:ext uri="{FF2B5EF4-FFF2-40B4-BE49-F238E27FC236}">
                <a16:creationId xmlns:a16="http://schemas.microsoft.com/office/drawing/2014/main" id="{6F8A7BBA-6B67-8249-8944-E01E1FEA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17" y="2779631"/>
            <a:ext cx="3570904" cy="3267869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4910AA-BC81-0147-8FF0-D7AC513DD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7"/>
          <a:stretch/>
        </p:blipFill>
        <p:spPr>
          <a:xfrm>
            <a:off x="4757273" y="2779631"/>
            <a:ext cx="3570904" cy="32678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30E0CD-AFC7-354F-AD77-EA6E301CF9C6}"/>
              </a:ext>
            </a:extLst>
          </p:cNvPr>
          <p:cNvSpPr txBox="1">
            <a:spLocks/>
          </p:cNvSpPr>
          <p:nvPr/>
        </p:nvSpPr>
        <p:spPr>
          <a:xfrm>
            <a:off x="573353" y="6161424"/>
            <a:ext cx="7759081" cy="5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https://www.vebuso.com/2019/01/vector-raster-tale-two-spatial-data-types/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BFE13C-07B8-3C48-B593-64AE5B4A4896}"/>
              </a:ext>
            </a:extLst>
          </p:cNvPr>
          <p:cNvSpPr txBox="1">
            <a:spLocks/>
          </p:cNvSpPr>
          <p:nvPr/>
        </p:nvSpPr>
        <p:spPr>
          <a:xfrm>
            <a:off x="4572000" y="810500"/>
            <a:ext cx="3875283" cy="196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Raster stores geospatial data as a surface divided into a series of cells (pixels)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5AB292E-1AFA-544C-BEED-B53FA225E29F}"/>
              </a:ext>
            </a:extLst>
          </p:cNvPr>
          <p:cNvSpPr txBox="1">
            <a:spLocks/>
          </p:cNvSpPr>
          <p:nvPr/>
        </p:nvSpPr>
        <p:spPr>
          <a:xfrm>
            <a:off x="569096" y="810500"/>
            <a:ext cx="3698525" cy="185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 stores geospatial data as points, lines, and polygons</a:t>
            </a:r>
          </a:p>
        </p:txBody>
      </p:sp>
    </p:spTree>
    <p:extLst>
      <p:ext uri="{BB962C8B-B14F-4D97-AF65-F5344CB8AC3E}">
        <p14:creationId xmlns:p14="http://schemas.microsoft.com/office/powerpoint/2010/main" val="268847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49A2-71F4-704F-9810-A8CCD759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10916" cy="1510169"/>
          </a:xfrm>
        </p:spPr>
        <p:txBody>
          <a:bodyPr>
            <a:noAutofit/>
          </a:bodyPr>
          <a:lstStyle/>
          <a:p>
            <a:r>
              <a:rPr lang="en-US" sz="2400" dirty="0"/>
              <a:t>library(raster)</a:t>
            </a:r>
            <a:br>
              <a:rPr lang="en-US" sz="2400" dirty="0"/>
            </a:br>
            <a:r>
              <a:rPr lang="en-US" sz="2400" dirty="0" err="1"/>
              <a:t>DEM_Japan</a:t>
            </a:r>
            <a:r>
              <a:rPr lang="en-US" sz="2400" dirty="0"/>
              <a:t> &lt;- raster("data/</a:t>
            </a:r>
            <a:r>
              <a:rPr lang="en-US" sz="2400" dirty="0" err="1"/>
              <a:t>workshop_data</a:t>
            </a:r>
            <a:r>
              <a:rPr lang="en-US" sz="2400" dirty="0"/>
              <a:t>/</a:t>
            </a:r>
            <a:r>
              <a:rPr lang="en-US" sz="2400" dirty="0" err="1"/>
              <a:t>jpn</a:t>
            </a:r>
            <a:r>
              <a:rPr lang="en-US" sz="2400" dirty="0"/>
              <a:t>/</a:t>
            </a:r>
            <a:r>
              <a:rPr lang="en-US" sz="2400" dirty="0" err="1"/>
              <a:t>el.tif</a:t>
            </a:r>
            <a:r>
              <a:rPr lang="en-US" sz="2400" dirty="0"/>
              <a:t>")</a:t>
            </a:r>
            <a:br>
              <a:rPr lang="en-US" sz="2400" dirty="0"/>
            </a:br>
            <a:r>
              <a:rPr lang="en-US" sz="2400" dirty="0"/>
              <a:t>plot(</a:t>
            </a:r>
            <a:r>
              <a:rPr lang="en-US" sz="2400" dirty="0" err="1"/>
              <a:t>DEM_Japan</a:t>
            </a:r>
            <a:r>
              <a:rPr lang="en-US" sz="2400" dirty="0"/>
              <a:t>)</a:t>
            </a:r>
          </a:p>
        </p:txBody>
      </p:sp>
      <p:pic>
        <p:nvPicPr>
          <p:cNvPr id="9" name="Picture 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70B47C29-99B3-1F40-A5A3-9A30C01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2" y="1899225"/>
            <a:ext cx="5015531" cy="42943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02B047-601C-0344-B1FB-557D12772064}"/>
              </a:ext>
            </a:extLst>
          </p:cNvPr>
          <p:cNvSpPr txBox="1">
            <a:spLocks/>
          </p:cNvSpPr>
          <p:nvPr/>
        </p:nvSpPr>
        <p:spPr>
          <a:xfrm>
            <a:off x="1202091" y="6193621"/>
            <a:ext cx="6795038" cy="455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Digital elevation model (DEM) download from Global Map Japan</a:t>
            </a:r>
          </a:p>
        </p:txBody>
      </p:sp>
    </p:spTree>
    <p:extLst>
      <p:ext uri="{BB962C8B-B14F-4D97-AF65-F5344CB8AC3E}">
        <p14:creationId xmlns:p14="http://schemas.microsoft.com/office/powerpoint/2010/main" val="2324297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2A3F-7270-EF40-87F7-A3DE5308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Crop a raster to match our site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8E28-E480-FB4E-A57E-76229CE9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302"/>
            <a:ext cx="7886700" cy="650930"/>
          </a:xfrm>
        </p:spPr>
        <p:txBody>
          <a:bodyPr/>
          <a:lstStyle/>
          <a:p>
            <a:r>
              <a:rPr lang="en-US" dirty="0"/>
              <a:t>Clip a raster using a Shapefile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A89482-ED7E-FA4C-B8FB-18CB3F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0" y="2548149"/>
            <a:ext cx="7139819" cy="31476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EFA0A3-5CF7-914B-97D1-5F1E5FEB5D21}"/>
              </a:ext>
            </a:extLst>
          </p:cNvPr>
          <p:cNvSpPr txBox="1">
            <a:spLocks/>
          </p:cNvSpPr>
          <p:nvPr/>
        </p:nvSpPr>
        <p:spPr>
          <a:xfrm>
            <a:off x="883319" y="5954732"/>
            <a:ext cx="6695352" cy="518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https://datacarpentry.org/r-raster-vector-geospatial/11-vector-raster-integration/index.html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3334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7F769E-31C1-8142-A509-6B87C07A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41" y="1038386"/>
            <a:ext cx="4002759" cy="5207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x_coord</a:t>
            </a:r>
            <a:r>
              <a:rPr lang="en-US" sz="2000" dirty="0"/>
              <a:t> &lt;- c(135.3, 135.3, 136, 136, 135.3)</a:t>
            </a:r>
          </a:p>
          <a:p>
            <a:pPr marL="0" indent="0">
              <a:buNone/>
            </a:pPr>
            <a:r>
              <a:rPr lang="en-US" sz="2000" dirty="0" err="1"/>
              <a:t>y_coord</a:t>
            </a:r>
            <a:r>
              <a:rPr lang="en-US" sz="2000" dirty="0"/>
              <a:t> &lt;- c(34.3, 35, 35, 34.3, 34.3)</a:t>
            </a:r>
          </a:p>
          <a:p>
            <a:pPr marL="0" indent="0">
              <a:buNone/>
            </a:pPr>
            <a:r>
              <a:rPr lang="en-US" sz="2000" dirty="0" err="1"/>
              <a:t>xym</a:t>
            </a:r>
            <a:r>
              <a:rPr lang="en-US" sz="2000" dirty="0"/>
              <a:t> &lt;- </a:t>
            </a:r>
            <a:r>
              <a:rPr lang="en-US" sz="2000" dirty="0" err="1"/>
              <a:t>cbind</a:t>
            </a:r>
            <a:r>
              <a:rPr lang="en-US" sz="2000" dirty="0"/>
              <a:t>(</a:t>
            </a:r>
            <a:r>
              <a:rPr lang="en-US" sz="2000" dirty="0" err="1"/>
              <a:t>x_coord</a:t>
            </a:r>
            <a:r>
              <a:rPr lang="en-US" sz="2000" dirty="0"/>
              <a:t>, </a:t>
            </a:r>
            <a:r>
              <a:rPr lang="en-US" sz="2000" dirty="0" err="1"/>
              <a:t>y_coord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library(</a:t>
            </a:r>
            <a:r>
              <a:rPr lang="en-US" sz="2000" dirty="0" err="1"/>
              <a:t>sp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p = Polygon(</a:t>
            </a:r>
            <a:r>
              <a:rPr lang="en-US" sz="2000" dirty="0" err="1"/>
              <a:t>xym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r>
              <a:rPr lang="en-US" sz="2000" dirty="0" err="1"/>
              <a:t>ps</a:t>
            </a:r>
            <a:r>
              <a:rPr lang="en-US" sz="2000" dirty="0"/>
              <a:t> = Polygons(list(p),1) </a:t>
            </a:r>
          </a:p>
          <a:p>
            <a:pPr marL="0" indent="0">
              <a:buNone/>
            </a:pPr>
            <a:r>
              <a:rPr lang="en-US" sz="2000" dirty="0" err="1"/>
              <a:t>sps</a:t>
            </a:r>
            <a:r>
              <a:rPr lang="en-US" sz="2000" dirty="0"/>
              <a:t> = </a:t>
            </a:r>
            <a:r>
              <a:rPr lang="en-US" sz="2000" dirty="0" err="1"/>
              <a:t>SpatialPolygons</a:t>
            </a:r>
            <a:r>
              <a:rPr lang="en-US" sz="2000" dirty="0"/>
              <a:t>(list(</a:t>
            </a:r>
            <a:r>
              <a:rPr lang="en-US" sz="2000" dirty="0" err="1"/>
              <a:t>ps</a:t>
            </a:r>
            <a:r>
              <a:rPr lang="en-US" sz="2000" dirty="0"/>
              <a:t>)) </a:t>
            </a:r>
          </a:p>
          <a:p>
            <a:pPr marL="0" indent="0">
              <a:buNone/>
            </a:pPr>
            <a:r>
              <a:rPr lang="en-US" sz="2000" dirty="0" err="1"/>
              <a:t>crs</a:t>
            </a:r>
            <a:r>
              <a:rPr lang="en-US" sz="2000" dirty="0"/>
              <a:t>(</a:t>
            </a:r>
            <a:r>
              <a:rPr lang="en-US" sz="2000" dirty="0" err="1"/>
              <a:t>sps</a:t>
            </a:r>
            <a:r>
              <a:rPr lang="en-US" sz="2000" dirty="0"/>
              <a:t>) &lt;- </a:t>
            </a:r>
            <a:r>
              <a:rPr lang="en-US" sz="2000" dirty="0" err="1"/>
              <a:t>crs</a:t>
            </a:r>
            <a:r>
              <a:rPr lang="en-US" sz="2000" dirty="0"/>
              <a:t>(</a:t>
            </a:r>
            <a:r>
              <a:rPr lang="en-US" sz="2000" dirty="0" err="1"/>
              <a:t>DEM_Japan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r>
              <a:rPr lang="en-US" sz="2000" dirty="0" err="1"/>
              <a:t>crop_DEM</a:t>
            </a:r>
            <a:r>
              <a:rPr lang="en-US" sz="2000" dirty="0"/>
              <a:t> &lt;- crop(</a:t>
            </a:r>
            <a:r>
              <a:rPr lang="en-US" sz="2000" dirty="0" err="1"/>
              <a:t>DEM_Japan</a:t>
            </a:r>
            <a:r>
              <a:rPr lang="en-US" sz="2000" dirty="0"/>
              <a:t>, </a:t>
            </a:r>
            <a:r>
              <a:rPr lang="en-US" sz="2000" dirty="0" err="1"/>
              <a:t>sps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r>
              <a:rPr lang="en-US" sz="2000" dirty="0"/>
              <a:t>spatial object</a:t>
            </a:r>
          </a:p>
          <a:p>
            <a:pPr marL="0" indent="0">
              <a:buNone/>
            </a:pPr>
            <a:r>
              <a:rPr lang="en-US" sz="2000" dirty="0"/>
              <a:t>summary(</a:t>
            </a:r>
            <a:r>
              <a:rPr lang="en-US" sz="2000" dirty="0" err="1"/>
              <a:t>crop_DEM</a:t>
            </a:r>
            <a:r>
              <a:rPr lang="en-US" sz="2000" dirty="0"/>
              <a:t>)</a:t>
            </a:r>
          </a:p>
        </p:txBody>
      </p:sp>
      <p:pic>
        <p:nvPicPr>
          <p:cNvPr id="6" name="Picture 5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23788929-C1CF-A243-8C90-BE895B07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11" y="1038386"/>
            <a:ext cx="4002760" cy="400276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00DAA38-0B6B-0E45-83E6-E9760598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4</a:t>
            </a:r>
          </a:p>
        </p:txBody>
      </p:sp>
    </p:spTree>
    <p:extLst>
      <p:ext uri="{BB962C8B-B14F-4D97-AF65-F5344CB8AC3E}">
        <p14:creationId xmlns:p14="http://schemas.microsoft.com/office/powerpoint/2010/main" val="3287122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CDF5-0A32-0F45-901E-7734D0C7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shapefile: site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B434-CBCE-A048-B292-7EA7D4BC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3602387" cy="480218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sites_location</a:t>
            </a:r>
            <a:r>
              <a:rPr lang="en-US" dirty="0"/>
              <a:t> &lt;- </a:t>
            </a:r>
            <a:r>
              <a:rPr lang="en-US" dirty="0" err="1"/>
              <a:t>st_read</a:t>
            </a:r>
            <a:r>
              <a:rPr lang="en-US" dirty="0"/>
              <a:t>("data/</a:t>
            </a:r>
            <a:r>
              <a:rPr lang="en-US" dirty="0" err="1"/>
              <a:t>workshop_data</a:t>
            </a:r>
            <a:r>
              <a:rPr lang="en-US" dirty="0"/>
              <a:t>/</a:t>
            </a:r>
            <a:r>
              <a:rPr lang="en-US" dirty="0" err="1"/>
              <a:t>sites_example.shp</a:t>
            </a:r>
            <a:r>
              <a:rPr lang="en-US" dirty="0"/>
              <a:t>")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813F7-D4BA-C34B-8C96-00616529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0688"/>
            <a:ext cx="383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575-1E7C-DB45-A6C9-CF8C5E51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sites onto the cropped raster data</a:t>
            </a:r>
          </a:p>
        </p:txBody>
      </p:sp>
      <p:pic>
        <p:nvPicPr>
          <p:cNvPr id="9" name="Picture 8" descr="A picture containing keyboard&#10;&#10;Description automatically generated">
            <a:extLst>
              <a:ext uri="{FF2B5EF4-FFF2-40B4-BE49-F238E27FC236}">
                <a16:creationId xmlns:a16="http://schemas.microsoft.com/office/drawing/2014/main" id="{09754C88-639D-4843-B317-BB927BD63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5" y="2844203"/>
            <a:ext cx="3030439" cy="2365934"/>
          </a:xfrm>
          <a:prstGeom prst="rect">
            <a:avLst/>
          </a:prstGeom>
        </p:spPr>
      </p:pic>
      <p:pic>
        <p:nvPicPr>
          <p:cNvPr id="13" name="Picture 12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4858AF0B-4731-6345-AB6D-83CA164D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054" y="2844203"/>
            <a:ext cx="3004080" cy="24992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CA394-3E5A-E840-B0CE-76E2E1C7E621}"/>
              </a:ext>
            </a:extLst>
          </p:cNvPr>
          <p:cNvSpPr txBox="1"/>
          <p:nvPr/>
        </p:nvSpPr>
        <p:spPr>
          <a:xfrm>
            <a:off x="4257647" y="3734782"/>
            <a:ext cx="518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8599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6B4F-EDAC-6B47-8831-300E406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38B-6B59-8F4B-A4B3-AEEEF5FC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 will </a:t>
            </a:r>
          </a:p>
          <a:p>
            <a:r>
              <a:rPr lang="en-US" dirty="0"/>
              <a:t>introduce the packages we use and types of spatial data</a:t>
            </a:r>
          </a:p>
          <a:p>
            <a:r>
              <a:rPr lang="en-US" dirty="0"/>
              <a:t>explain the functions and the result</a:t>
            </a:r>
          </a:p>
          <a:p>
            <a:r>
              <a:rPr lang="en-US" dirty="0"/>
              <a:t>demonstrate the code in R Markdown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</a:t>
            </a:r>
          </a:p>
          <a:p>
            <a:r>
              <a:rPr lang="en-US" dirty="0"/>
              <a:t>practice running code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(## Exercise</a:t>
            </a:r>
            <a:r>
              <a:rPr lang="en-US" dirty="0"/>
              <a:t>) in R Markdown file</a:t>
            </a:r>
          </a:p>
          <a:p>
            <a:r>
              <a:rPr lang="en-US" dirty="0"/>
              <a:t>let me know if you encounter any issues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31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6A909-6059-EB47-BFD7-33DA3F99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" y="449451"/>
            <a:ext cx="8338087" cy="2979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ggplot() +</a:t>
            </a:r>
          </a:p>
          <a:p>
            <a:pPr marL="0" indent="0">
              <a:buNone/>
            </a:pPr>
            <a:r>
              <a:rPr lang="en-US" sz="2000"/>
              <a:t>geom_raster(data = crop_DEM_df, aes(x = x, y = y, fill = el)) +</a:t>
            </a:r>
          </a:p>
          <a:p>
            <a:pPr marL="0" indent="0">
              <a:buNone/>
            </a:pPr>
            <a:r>
              <a:rPr lang="en-US" sz="2000"/>
              <a:t>geom_sf(data = sites_location, aes(color = Period)) +</a:t>
            </a:r>
          </a:p>
          <a:p>
            <a:pPr marL="0" indent="0">
              <a:buNone/>
            </a:pPr>
            <a:r>
              <a:rPr lang="en-US" sz="2000"/>
              <a:t>scale_color_manual(values=c("red", "black")) +</a:t>
            </a:r>
          </a:p>
          <a:p>
            <a:pPr marL="0" indent="0">
              <a:buNone/>
            </a:pPr>
            <a:r>
              <a:rPr lang="en-US" sz="2000"/>
              <a:t>scale_fill_viridis_c(name = "Elevation") +</a:t>
            </a:r>
          </a:p>
          <a:p>
            <a:pPr marL="0" indent="0">
              <a:buNone/>
            </a:pPr>
            <a:r>
              <a:rPr lang="en-US" sz="2000"/>
              <a:t>coord_sf()</a:t>
            </a:r>
            <a:endParaRPr lang="en-US" sz="2000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8D75CA0-403F-0845-9F63-9174A659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08" y="2624025"/>
            <a:ext cx="4931905" cy="412276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9781678-5616-A741-8747-482391C2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5</a:t>
            </a:r>
          </a:p>
        </p:txBody>
      </p:sp>
    </p:spTree>
    <p:extLst>
      <p:ext uri="{BB962C8B-B14F-4D97-AF65-F5344CB8AC3E}">
        <p14:creationId xmlns:p14="http://schemas.microsoft.com/office/powerpoint/2010/main" val="64032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89B-FB8B-6944-9C94-F2A9ECD6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elevation for the sites from raster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FE03-F529-C743-9CEF-FA518E17B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983783"/>
            <a:ext cx="7886700" cy="4193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extract(</a:t>
            </a:r>
            <a:r>
              <a:rPr lang="en-US" dirty="0" err="1"/>
              <a:t>crop_DEM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</a:t>
            </a:r>
            <a:r>
              <a:rPr lang="en-US" dirty="0" err="1"/>
              <a:t>sp_sites_location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method = "simple")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simple method here is to use values for the cell a point falls in</a:t>
            </a:r>
          </a:p>
        </p:txBody>
      </p:sp>
    </p:spTree>
    <p:extLst>
      <p:ext uri="{BB962C8B-B14F-4D97-AF65-F5344CB8AC3E}">
        <p14:creationId xmlns:p14="http://schemas.microsoft.com/office/powerpoint/2010/main" val="3780778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DB62-9641-D446-89B7-56BCC682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0995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 err="1"/>
              <a:t>sites_location</a:t>
            </a:r>
            <a:r>
              <a:rPr lang="en-US" sz="2400" dirty="0"/>
              <a:t> %&gt;% 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ggplot</a:t>
            </a:r>
            <a:r>
              <a:rPr lang="en-US" sz="2400" dirty="0"/>
              <a:t>(</a:t>
            </a:r>
            <a:r>
              <a:rPr lang="en-US" sz="2400" dirty="0" err="1"/>
              <a:t>aes</a:t>
            </a:r>
            <a:r>
              <a:rPr lang="en-US" sz="2400" dirty="0"/>
              <a:t>(Period, elevation)) + 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geom_boxplot</a:t>
            </a:r>
            <a:r>
              <a:rPr lang="en-US" sz="2400" dirty="0"/>
              <a:t>() +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theme_minimal</a:t>
            </a:r>
            <a:r>
              <a:rPr lang="en-US" sz="2400" dirty="0"/>
              <a:t>()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26D25-A856-9D49-85A7-4C4AF3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1" y="2170439"/>
            <a:ext cx="6290590" cy="376972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3771F79-D0A8-FA4B-98FA-439FAA0F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8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6</a:t>
            </a:r>
          </a:p>
        </p:txBody>
      </p:sp>
    </p:spTree>
    <p:extLst>
      <p:ext uri="{BB962C8B-B14F-4D97-AF65-F5344CB8AC3E}">
        <p14:creationId xmlns:p14="http://schemas.microsoft.com/office/powerpoint/2010/main" val="364679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Read raster data, and crop the area we want</a:t>
            </a:r>
          </a:p>
          <a:p>
            <a:endParaRPr lang="en-US" dirty="0"/>
          </a:p>
          <a:p>
            <a:r>
              <a:rPr lang="en-US" dirty="0"/>
              <a:t>Add sites onto the raster map using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Extract elevation from raster data for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1091997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3: Density analysis and hypothesis testing </a:t>
            </a:r>
          </a:p>
        </p:txBody>
      </p:sp>
    </p:spTree>
    <p:extLst>
      <p:ext uri="{BB962C8B-B14F-4D97-AF65-F5344CB8AC3E}">
        <p14:creationId xmlns:p14="http://schemas.microsoft.com/office/powerpoint/2010/main" val="3764794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00DC-8000-9245-A21B-91FC2115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6C8D-C1CB-7848-BDF6-0C60EEA8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spatstat</a:t>
            </a:r>
            <a:r>
              <a:rPr lang="en-US" dirty="0"/>
              <a:t> package </a:t>
            </a:r>
          </a:p>
          <a:p>
            <a:endParaRPr lang="en-US" dirty="0"/>
          </a:p>
          <a:p>
            <a:r>
              <a:rPr lang="en-US" dirty="0"/>
              <a:t>density function which computes an isotropic kernel intensity estimate of the point pattern. </a:t>
            </a:r>
          </a:p>
        </p:txBody>
      </p:sp>
    </p:spTree>
    <p:extLst>
      <p:ext uri="{BB962C8B-B14F-4D97-AF65-F5344CB8AC3E}">
        <p14:creationId xmlns:p14="http://schemas.microsoft.com/office/powerpoint/2010/main" val="3657876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00C8-4A2E-0541-B81A-08041BDF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there is one point in a 3x3 unit (pixel) region, then the density value is 1/9 = 0.11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9DD25-2133-0B4D-81E4-98E9AB2E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22" y="1585911"/>
            <a:ext cx="5888356" cy="490696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D64638-38D3-6F48-849E-EC115FB4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8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7</a:t>
            </a:r>
          </a:p>
        </p:txBody>
      </p:sp>
    </p:spTree>
    <p:extLst>
      <p:ext uri="{BB962C8B-B14F-4D97-AF65-F5344CB8AC3E}">
        <p14:creationId xmlns:p14="http://schemas.microsoft.com/office/powerpoint/2010/main" val="133539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6465-9418-9341-9B7A-53772A7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we will use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502DA-5E66-8744-A1B7-20F586DB5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2754"/>
          </a:xfrm>
        </p:spPr>
        <p:txBody>
          <a:bodyPr>
            <a:normAutofit/>
          </a:bodyPr>
          <a:lstStyle/>
          <a:p>
            <a:r>
              <a:rPr lang="en-US" b="1" dirty="0" err="1"/>
              <a:t>rnaturalearth</a:t>
            </a:r>
            <a:r>
              <a:rPr lang="en-US" dirty="0"/>
              <a:t>, </a:t>
            </a:r>
            <a:r>
              <a:rPr lang="en-US" b="1" dirty="0" err="1"/>
              <a:t>rnaturalearthdata</a:t>
            </a:r>
            <a:r>
              <a:rPr lang="en-US" b="1" dirty="0"/>
              <a:t>: </a:t>
            </a:r>
            <a:r>
              <a:rPr lang="en-US" dirty="0"/>
              <a:t>spatial data download</a:t>
            </a:r>
            <a:endParaRPr lang="en-US" b="1" dirty="0"/>
          </a:p>
          <a:p>
            <a:r>
              <a:rPr lang="en-US" b="1" dirty="0"/>
              <a:t>sf, </a:t>
            </a:r>
            <a:r>
              <a:rPr lang="en-US" b="1" dirty="0" err="1"/>
              <a:t>sp</a:t>
            </a:r>
            <a:r>
              <a:rPr lang="en-US" b="1" dirty="0"/>
              <a:t>, raster: </a:t>
            </a:r>
            <a:r>
              <a:rPr lang="en-US" dirty="0"/>
              <a:t>spatial classes</a:t>
            </a:r>
            <a:endParaRPr lang="en-US" b="1" dirty="0"/>
          </a:p>
          <a:p>
            <a:r>
              <a:rPr lang="en-US" b="1" dirty="0" err="1"/>
              <a:t>tidyverse</a:t>
            </a:r>
            <a:r>
              <a:rPr lang="en-US" b="1" dirty="0"/>
              <a:t>, </a:t>
            </a:r>
            <a:r>
              <a:rPr lang="en-US" b="1" dirty="0" err="1"/>
              <a:t>maptools</a:t>
            </a:r>
            <a:r>
              <a:rPr lang="en-US" b="1" dirty="0"/>
              <a:t>: </a:t>
            </a:r>
            <a:r>
              <a:rPr lang="en-US" dirty="0"/>
              <a:t>data manipulation,               and spatial objects manipulation</a:t>
            </a:r>
          </a:p>
          <a:p>
            <a:r>
              <a:rPr lang="en-US" b="1" dirty="0"/>
              <a:t>ggplot2, </a:t>
            </a:r>
            <a:r>
              <a:rPr lang="en-US" b="1" dirty="0" err="1"/>
              <a:t>ggmap</a:t>
            </a:r>
            <a:r>
              <a:rPr lang="en-US" b="1" dirty="0"/>
              <a:t>, </a:t>
            </a:r>
            <a:r>
              <a:rPr lang="en-US" b="1" dirty="0" err="1"/>
              <a:t>ggspatial</a:t>
            </a:r>
            <a:r>
              <a:rPr lang="en-US" b="1" dirty="0"/>
              <a:t>:</a:t>
            </a:r>
            <a:r>
              <a:rPr lang="en-US" dirty="0"/>
              <a:t> visualizations</a:t>
            </a:r>
          </a:p>
          <a:p>
            <a:r>
              <a:rPr lang="en-US" b="1" dirty="0" err="1"/>
              <a:t>spatstat</a:t>
            </a:r>
            <a:r>
              <a:rPr lang="en-US" b="1" dirty="0"/>
              <a:t>: </a:t>
            </a:r>
            <a:r>
              <a:rPr lang="en-US" dirty="0"/>
              <a:t>spatial data analysis</a:t>
            </a:r>
          </a:p>
          <a:p>
            <a:r>
              <a:rPr lang="en-US" b="1" dirty="0" err="1"/>
              <a:t>Shadowtext</a:t>
            </a:r>
            <a:r>
              <a:rPr lang="en-US" b="1" dirty="0"/>
              <a:t>: </a:t>
            </a:r>
            <a:r>
              <a:rPr lang="en-US" dirty="0"/>
              <a:t>text for ggplot2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0C67CF-4210-EF45-8C96-C4D8400A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050" y="4740705"/>
            <a:ext cx="1199216" cy="1390112"/>
          </a:xfrm>
          <a:prstGeom prst="rect">
            <a:avLst/>
          </a:prstGeom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C26E7E09-C8CD-0643-951B-58A09F0C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49" y="4084383"/>
            <a:ext cx="1163857" cy="1343640"/>
          </a:xfrm>
          <a:prstGeom prst="rect">
            <a:avLst/>
          </a:prstGeom>
        </p:spPr>
      </p:pic>
      <p:pic>
        <p:nvPicPr>
          <p:cNvPr id="9" name="Picture 8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91B54784-36A3-9D4A-9F0D-018E8B09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20" y="2717528"/>
            <a:ext cx="1390113" cy="13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D6C4-DB84-E14B-9C3D-9FF4804B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03C5-8E55-5143-8C5A-4483A40F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8800"/>
            <a:ext cx="3967567" cy="4664073"/>
          </a:xfrm>
        </p:spPr>
        <p:txBody>
          <a:bodyPr/>
          <a:lstStyle/>
          <a:p>
            <a:r>
              <a:rPr lang="en-US" dirty="0"/>
              <a:t>how to determine the distribution of sites or artifacts is random or not?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presence, absence, and null (missing)</a:t>
            </a:r>
          </a:p>
          <a:p>
            <a:endParaRPr lang="en-US" dirty="0"/>
          </a:p>
          <a:p>
            <a:r>
              <a:rPr lang="en-US" dirty="0"/>
              <a:t>complete spatial </a:t>
            </a:r>
            <a:r>
              <a:rPr lang="en-US" dirty="0" err="1"/>
              <a:t>randomnesss</a:t>
            </a:r>
            <a:r>
              <a:rPr lang="en-US" dirty="0"/>
              <a:t> (CSR)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63F50C-3AF6-F14D-9531-497306A44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4" r="3322"/>
          <a:stretch/>
        </p:blipFill>
        <p:spPr>
          <a:xfrm>
            <a:off x="4572000" y="1612833"/>
            <a:ext cx="4157905" cy="471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ECD5F-AC97-6048-B727-499BBE47E8F0}"/>
              </a:ext>
            </a:extLst>
          </p:cNvPr>
          <p:cNvSpPr txBox="1"/>
          <p:nvPr/>
        </p:nvSpPr>
        <p:spPr>
          <a:xfrm>
            <a:off x="3170372" y="6258476"/>
            <a:ext cx="572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https://mgimond.github.io/Spatial/hypothesis-testing.html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54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089F-E273-1A47-80CF-E2A79B91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2" y="1425844"/>
            <a:ext cx="7780149" cy="4751119"/>
          </a:xfrm>
        </p:spPr>
        <p:txBody>
          <a:bodyPr>
            <a:normAutofit/>
          </a:bodyPr>
          <a:lstStyle/>
          <a:p>
            <a:r>
              <a:rPr lang="en-US" dirty="0"/>
              <a:t>We can test for CSR by comparing the observed value with a distribution of points under the process which was completely random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Average Nearest Neighbor</a:t>
            </a:r>
            <a:r>
              <a:rPr lang="en-US" dirty="0"/>
              <a:t> method- measures the distance between each feature centroid and its </a:t>
            </a:r>
            <a:r>
              <a:rPr lang="en-US" b="1" dirty="0"/>
              <a:t>nearest neighbor's</a:t>
            </a:r>
            <a:r>
              <a:rPr lang="en-US" dirty="0"/>
              <a:t> centroid location.</a:t>
            </a:r>
          </a:p>
        </p:txBody>
      </p:sp>
    </p:spTree>
    <p:extLst>
      <p:ext uri="{BB962C8B-B14F-4D97-AF65-F5344CB8AC3E}">
        <p14:creationId xmlns:p14="http://schemas.microsoft.com/office/powerpoint/2010/main" val="3618690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C912-1858-3E47-AA42-250042B6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44AE2D6-7F38-6741-8569-6FC32277A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505" y="698798"/>
            <a:ext cx="6269622" cy="5795450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F11043-0A77-FD44-8F75-67E4CC0D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39" y="5672380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67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B32F-A5E2-034E-B26F-197B6EA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79919" cy="6097667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Your turn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## Exercise 8</a:t>
            </a:r>
          </a:p>
        </p:txBody>
      </p:sp>
    </p:spTree>
    <p:extLst>
      <p:ext uri="{BB962C8B-B14F-4D97-AF65-F5344CB8AC3E}">
        <p14:creationId xmlns:p14="http://schemas.microsoft.com/office/powerpoint/2010/main" val="1317630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F576-1A92-B949-9A2C-9D703B73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learned: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44C6-18B2-5F4B-A520-CD91EE27F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86699" cy="4296206"/>
          </a:xfrm>
        </p:spPr>
        <p:txBody>
          <a:bodyPr/>
          <a:lstStyle/>
          <a:p>
            <a:r>
              <a:rPr lang="en-US" dirty="0"/>
              <a:t>Density visualization </a:t>
            </a:r>
          </a:p>
          <a:p>
            <a:endParaRPr lang="en-US" dirty="0"/>
          </a:p>
          <a:p>
            <a:r>
              <a:rPr lang="en-US" dirty="0"/>
              <a:t>Hypothesis testing for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072787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DF0D-DAF8-F34B-8061-4FEBE9C5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Contact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FC308A-4FCF-4291-99A0-0522317E8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996396"/>
              </p:ext>
            </p:extLst>
          </p:nvPr>
        </p:nvGraphicFramePr>
        <p:xfrm>
          <a:off x="1716921" y="2867186"/>
          <a:ext cx="5710157" cy="260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1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AF669914-6471-694E-8FB5-DC373EEF9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8" t="8148" r="13428" b="11746"/>
          <a:stretch/>
        </p:blipFill>
        <p:spPr>
          <a:xfrm>
            <a:off x="1392941" y="1378241"/>
            <a:ext cx="6188461" cy="437326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7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5A59-1D54-994E-BA1B-37451D7D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simple features:</a:t>
            </a:r>
            <a:r>
              <a:rPr lang="en-US" sz="3200" dirty="0"/>
              <a:t> attributes and geometries in the form of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17B0B-07F0-524C-80FC-3549EC1C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934" y="1825625"/>
            <a:ext cx="54704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picture containing laptop, computer, table, toy&#10;&#10;Description automatically generated">
            <a:extLst>
              <a:ext uri="{FF2B5EF4-FFF2-40B4-BE49-F238E27FC236}">
                <a16:creationId xmlns:a16="http://schemas.microsoft.com/office/drawing/2014/main" id="{CA61F9B7-6E74-FC4A-8662-C1525258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81" y="1891586"/>
            <a:ext cx="5741922" cy="3935777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69BFE6-FE58-9845-A7E9-0E4DBF93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1" y="1891586"/>
            <a:ext cx="2285517" cy="210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6E597-1B15-7744-B39A-B9A49C0C3A0E}"/>
              </a:ext>
            </a:extLst>
          </p:cNvPr>
          <p:cNvSpPr txBox="1"/>
          <p:nvPr/>
        </p:nvSpPr>
        <p:spPr>
          <a:xfrm>
            <a:off x="628650" y="4324027"/>
            <a:ext cx="2416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Illustation</a:t>
            </a:r>
            <a:r>
              <a:rPr lang="en-US" b="1" dirty="0"/>
              <a:t> is made by Allison Horst</a:t>
            </a:r>
          </a:p>
          <a:p>
            <a:endParaRPr lang="en-US" b="1" dirty="0"/>
          </a:p>
          <a:p>
            <a:r>
              <a:rPr lang="en-US" dirty="0"/>
              <a:t>Artist-in-Residence at RStudio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1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up: install packages and download data</a:t>
            </a:r>
          </a:p>
        </p:txBody>
      </p:sp>
    </p:spTree>
    <p:extLst>
      <p:ext uri="{BB962C8B-B14F-4D97-AF65-F5344CB8AC3E}">
        <p14:creationId xmlns:p14="http://schemas.microsoft.com/office/powerpoint/2010/main" val="275724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6B791-915B-284A-896E-759BEE1C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647792"/>
            <a:ext cx="7886700" cy="34833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085D53-3819-F04F-82EA-AF134F026255}"/>
              </a:ext>
            </a:extLst>
          </p:cNvPr>
          <p:cNvSpPr/>
          <p:nvPr/>
        </p:nvSpPr>
        <p:spPr>
          <a:xfrm>
            <a:off x="628649" y="4594657"/>
            <a:ext cx="7886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raster data is from https://</a:t>
            </a:r>
            <a:r>
              <a:rPr lang="en-US" dirty="0" err="1"/>
              <a:t>www.gsi.go.jp</a:t>
            </a:r>
            <a:r>
              <a:rPr lang="en-US" dirty="0"/>
              <a:t>/</a:t>
            </a:r>
            <a:r>
              <a:rPr lang="en-US" dirty="0" err="1"/>
              <a:t>kankyochiri</a:t>
            </a:r>
            <a:r>
              <a:rPr lang="en-US" dirty="0"/>
              <a:t>/</a:t>
            </a:r>
            <a:r>
              <a:rPr lang="en-US" dirty="0" err="1"/>
              <a:t>gm_japan_e.html</a:t>
            </a:r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DA395FF-27B4-A644-AC49-F3FB958A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6" y="5156471"/>
            <a:ext cx="795337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6C65-8AEE-9141-8B4D-6F56C12C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work on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0D3E-7B7A-054B-A956-0AAC6C69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()</a:t>
            </a:r>
          </a:p>
          <a:p>
            <a:r>
              <a:rPr lang="en-US" dirty="0" err="1"/>
              <a:t>download.file</a:t>
            </a:r>
            <a:r>
              <a:rPr lang="en-US" dirty="0"/>
              <a:t>()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51DD70-B674-A441-BA67-A26B9524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11" y="5176434"/>
            <a:ext cx="887024" cy="1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4A2B-3148-B74E-B031-5405C56A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52277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Part 1: Making maps </a:t>
            </a:r>
          </a:p>
        </p:txBody>
      </p:sp>
    </p:spTree>
    <p:extLst>
      <p:ext uri="{BB962C8B-B14F-4D97-AF65-F5344CB8AC3E}">
        <p14:creationId xmlns:p14="http://schemas.microsoft.com/office/powerpoint/2010/main" val="52274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1187</Words>
  <Application>Microsoft Macintosh PowerPoint</Application>
  <PresentationFormat>On-screen Show (4:3)</PresentationFormat>
  <Paragraphs>151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Making maps and analyzing spatial data  An introduction to using R  for archaeologists</vt:lpstr>
      <vt:lpstr>Workshop content</vt:lpstr>
      <vt:lpstr>Workshop structure</vt:lpstr>
      <vt:lpstr>R Packages we will use for today</vt:lpstr>
      <vt:lpstr>simple features: attributes and geometries in the form of a data frame</vt:lpstr>
      <vt:lpstr>Set up: install packages and download data</vt:lpstr>
      <vt:lpstr>PowerPoint Presentation</vt:lpstr>
      <vt:lpstr>Let’s work on it together</vt:lpstr>
      <vt:lpstr>Part 1: Making maps </vt:lpstr>
      <vt:lpstr>Making maps</vt:lpstr>
      <vt:lpstr>Regional map</vt:lpstr>
      <vt:lpstr>PowerPoint Presentation</vt:lpstr>
      <vt:lpstr>Your turn  ## Exercise 1</vt:lpstr>
      <vt:lpstr>PowerPoint Presentation</vt:lpstr>
      <vt:lpstr>PowerPoint Presentation</vt:lpstr>
      <vt:lpstr>Your turn  ## Exercise 2</vt:lpstr>
      <vt:lpstr> </vt:lpstr>
      <vt:lpstr>PowerPoint Presentation</vt:lpstr>
      <vt:lpstr>To make a site map, we will need to add the locations of site on it</vt:lpstr>
      <vt:lpstr>Your turn  ## Exercise 3</vt:lpstr>
      <vt:lpstr>We have learned:</vt:lpstr>
      <vt:lpstr>Part 2: Spatial data manipulation and visualization</vt:lpstr>
      <vt:lpstr>PowerPoint Presentation</vt:lpstr>
      <vt:lpstr>library(raster) DEM_Japan &lt;- raster("data/workshop_data/jpn/el.tif") plot(DEM_Japan)</vt:lpstr>
      <vt:lpstr>Crop a raster to match our site map</vt:lpstr>
      <vt:lpstr>PowerPoint Presentation</vt:lpstr>
      <vt:lpstr>Your turn  ## Exercise 4</vt:lpstr>
      <vt:lpstr>shapefile: site locations</vt:lpstr>
      <vt:lpstr>Add the sites onto the cropped raster data</vt:lpstr>
      <vt:lpstr>PowerPoint Presentation</vt:lpstr>
      <vt:lpstr>Your turn  ## Exercise 5</vt:lpstr>
      <vt:lpstr>Get the elevation for the sites from raster data</vt:lpstr>
      <vt:lpstr>sites_location %&gt;%    ggplot(aes(Period, elevation)) +    geom_boxplot() +   theme_minimal()</vt:lpstr>
      <vt:lpstr>Your turn  ## Exercise 6</vt:lpstr>
      <vt:lpstr>We have learned:</vt:lpstr>
      <vt:lpstr>Part 3: Density analysis and hypothesis testing </vt:lpstr>
      <vt:lpstr>Visualization of density</vt:lpstr>
      <vt:lpstr>If there is one point in a 3x3 unit (pixel) region, then the density value is 1/9 = 0.11</vt:lpstr>
      <vt:lpstr>Your turn  ## Exercise 7</vt:lpstr>
      <vt:lpstr>Spatial data analysis</vt:lpstr>
      <vt:lpstr>PowerPoint Presentation</vt:lpstr>
      <vt:lpstr>PowerPoint Presentation</vt:lpstr>
      <vt:lpstr>Your turn  ## Exercise 8</vt:lpstr>
      <vt:lpstr>We have learned:</vt:lpstr>
      <vt:lpstr>Contact 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maps and analyzing spatial data  An introduction to using R  for archaeologists</dc:title>
  <dc:creator>Li-Ying Wang</dc:creator>
  <cp:lastModifiedBy>Li-Ying Wang</cp:lastModifiedBy>
  <cp:revision>2</cp:revision>
  <dcterms:created xsi:type="dcterms:W3CDTF">2020-06-13T06:12:15Z</dcterms:created>
  <dcterms:modified xsi:type="dcterms:W3CDTF">2020-06-13T06:16:32Z</dcterms:modified>
</cp:coreProperties>
</file>